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11"/>
  </p:notesMasterIdLst>
  <p:sldIdLst>
    <p:sldId id="262" r:id="rId6"/>
    <p:sldId id="270" r:id="rId7"/>
    <p:sldId id="271" r:id="rId8"/>
    <p:sldId id="265" r:id="rId9"/>
    <p:sldId id="272" r:id="rId1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a:srgbClr val="D5B076"/>
    <a:srgbClr val="005192"/>
    <a:srgbClr val="AA4E0F"/>
    <a:srgbClr val="006871"/>
    <a:srgbClr val="898989"/>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87410" autoAdjust="0"/>
  </p:normalViewPr>
  <p:slideViewPr>
    <p:cSldViewPr>
      <p:cViewPr varScale="1">
        <p:scale>
          <a:sx n="97" d="100"/>
          <a:sy n="97" d="100"/>
        </p:scale>
        <p:origin x="16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dirty="0"/>
          </a:p>
        </p:txBody>
      </p:sp>
      <p:sp>
        <p:nvSpPr>
          <p:cNvPr id="92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7BEEB9CF-A22F-4E06-98B2-4D6C7913E379}" type="datetimeFigureOut">
              <a:rPr lang="en-GB"/>
              <a:pPr>
                <a:defRPr/>
              </a:pPr>
              <a:t>09/01/2026</a:t>
            </a:fld>
            <a:endParaRPr lang="en-GB" dirty="0"/>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dirty="0"/>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5961ECC-0FD6-40DC-A9AF-EA42D61AE51D}" type="slidenum">
              <a:rPr lang="en-GB"/>
              <a:pPr>
                <a:defRPr/>
              </a:pPr>
              <a:t>‹#›</a:t>
            </a:fld>
            <a:endParaRPr lang="en-GB" dirty="0"/>
          </a:p>
        </p:txBody>
      </p:sp>
    </p:spTree>
    <p:extLst>
      <p:ext uri="{BB962C8B-B14F-4D97-AF65-F5344CB8AC3E}">
        <p14:creationId xmlns:p14="http://schemas.microsoft.com/office/powerpoint/2010/main" val="5685072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aseline="0" dirty="0"/>
          </a:p>
          <a:p>
            <a:endParaRPr lang="en-GB" sz="1200" dirty="0"/>
          </a:p>
        </p:txBody>
      </p:sp>
      <p:sp>
        <p:nvSpPr>
          <p:cNvPr id="4" name="Slide Number Placeholder 3"/>
          <p:cNvSpPr>
            <a:spLocks noGrp="1"/>
          </p:cNvSpPr>
          <p:nvPr>
            <p:ph type="sldNum" sz="quarter" idx="10"/>
          </p:nvPr>
        </p:nvSpPr>
        <p:spPr/>
        <p:txBody>
          <a:bodyPr/>
          <a:lstStyle/>
          <a:p>
            <a:pPr>
              <a:defRPr/>
            </a:pPr>
            <a:fld id="{95961ECC-0FD6-40DC-A9AF-EA42D61AE51D}" type="slidenum">
              <a:rPr lang="en-GB" smtClean="0"/>
              <a:pPr>
                <a:defRPr/>
              </a:pPr>
              <a:t>1</a:t>
            </a:fld>
            <a:endParaRPr lang="en-GB" dirty="0"/>
          </a:p>
        </p:txBody>
      </p:sp>
    </p:spTree>
    <p:extLst>
      <p:ext uri="{BB962C8B-B14F-4D97-AF65-F5344CB8AC3E}">
        <p14:creationId xmlns:p14="http://schemas.microsoft.com/office/powerpoint/2010/main" val="1948973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a:defRPr/>
            </a:pPr>
            <a:fld id="{95961ECC-0FD6-40DC-A9AF-EA42D61AE51D}" type="slidenum">
              <a:rPr lang="en-GB" smtClean="0"/>
              <a:pPr>
                <a:defRPr/>
              </a:pPr>
              <a:t>2</a:t>
            </a:fld>
            <a:endParaRPr lang="en-GB" dirty="0"/>
          </a:p>
        </p:txBody>
      </p:sp>
    </p:spTree>
    <p:extLst>
      <p:ext uri="{BB962C8B-B14F-4D97-AF65-F5344CB8AC3E}">
        <p14:creationId xmlns:p14="http://schemas.microsoft.com/office/powerpoint/2010/main" val="3326394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200" b="0" baseline="0" dirty="0"/>
          </a:p>
          <a:p>
            <a:pPr marL="171450" indent="-171450">
              <a:buFont typeface="Arial" panose="020B0604020202020204" pitchFamily="34" charset="0"/>
              <a:buChar char="•"/>
            </a:pPr>
            <a:endParaRPr lang="en-GB" sz="1200" b="0" kern="1200" baseline="0" dirty="0">
              <a:solidFill>
                <a:schemeClr val="tx1"/>
              </a:solidFill>
              <a:effectLst/>
              <a:latin typeface="Calibri" pitchFamily="34" charset="0"/>
              <a:ea typeface="+mn-ea"/>
              <a:cs typeface="+mn-cs"/>
            </a:endParaRPr>
          </a:p>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95961ECC-0FD6-40DC-A9AF-EA42D61AE51D}" type="slidenum">
              <a:rPr lang="en-GB" smtClean="0"/>
              <a:pPr>
                <a:defRPr/>
              </a:pPr>
              <a:t>3</a:t>
            </a:fld>
            <a:endParaRPr lang="en-GB" dirty="0"/>
          </a:p>
        </p:txBody>
      </p:sp>
    </p:spTree>
    <p:extLst>
      <p:ext uri="{BB962C8B-B14F-4D97-AF65-F5344CB8AC3E}">
        <p14:creationId xmlns:p14="http://schemas.microsoft.com/office/powerpoint/2010/main" val="302492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solidFill>
                <a:srgbClr val="FF0000"/>
              </a:solidFill>
            </a:endParaRPr>
          </a:p>
          <a:p>
            <a:endParaRPr lang="en-GB" dirty="0">
              <a:solidFill>
                <a:srgbClr val="FF0000"/>
              </a:solidFill>
            </a:endParaRPr>
          </a:p>
          <a:p>
            <a:endParaRPr lang="en-GB" dirty="0">
              <a:solidFill>
                <a:srgbClr val="FF0000"/>
              </a:solidFill>
            </a:endParaRPr>
          </a:p>
          <a:p>
            <a:endParaRPr lang="en-GB" dirty="0">
              <a:solidFill>
                <a:srgbClr val="FF0000"/>
              </a:solidFill>
            </a:endParaRPr>
          </a:p>
          <a:p>
            <a:endParaRPr lang="en-GB" dirty="0">
              <a:solidFill>
                <a:srgbClr val="FF0000"/>
              </a:solidFill>
            </a:endParaRPr>
          </a:p>
          <a:p>
            <a:endParaRPr lang="en-GB" dirty="0">
              <a:solidFill>
                <a:srgbClr val="FF0000"/>
              </a:solidFill>
            </a:endParaRPr>
          </a:p>
        </p:txBody>
      </p:sp>
      <p:sp>
        <p:nvSpPr>
          <p:cNvPr id="4" name="Slide Number Placeholder 3"/>
          <p:cNvSpPr>
            <a:spLocks noGrp="1"/>
          </p:cNvSpPr>
          <p:nvPr>
            <p:ph type="sldNum" sz="quarter" idx="10"/>
          </p:nvPr>
        </p:nvSpPr>
        <p:spPr/>
        <p:txBody>
          <a:bodyPr/>
          <a:lstStyle/>
          <a:p>
            <a:pPr>
              <a:defRPr/>
            </a:pPr>
            <a:fld id="{95961ECC-0FD6-40DC-A9AF-EA42D61AE51D}" type="slidenum">
              <a:rPr lang="en-GB" smtClean="0"/>
              <a:pPr>
                <a:defRPr/>
              </a:pPr>
              <a:t>4</a:t>
            </a:fld>
            <a:endParaRPr lang="en-GB" dirty="0"/>
          </a:p>
        </p:txBody>
      </p:sp>
    </p:spTree>
    <p:extLst>
      <p:ext uri="{BB962C8B-B14F-4D97-AF65-F5344CB8AC3E}">
        <p14:creationId xmlns:p14="http://schemas.microsoft.com/office/powerpoint/2010/main" val="1582898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5961ECC-0FD6-40DC-A9AF-EA42D61AE51D}" type="slidenum">
              <a:rPr lang="en-GB" smtClean="0"/>
              <a:pPr>
                <a:defRPr/>
              </a:pPr>
              <a:t>5</a:t>
            </a:fld>
            <a:endParaRPr lang="en-GB" dirty="0"/>
          </a:p>
        </p:txBody>
      </p:sp>
    </p:spTree>
    <p:extLst>
      <p:ext uri="{BB962C8B-B14F-4D97-AF65-F5344CB8AC3E}">
        <p14:creationId xmlns:p14="http://schemas.microsoft.com/office/powerpoint/2010/main" val="4163902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5916613"/>
            <a:ext cx="2376487"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Rectangle 2"/>
          <p:cNvSpPr>
            <a:spLocks noGrp="1" noChangeArrowheads="1"/>
          </p:cNvSpPr>
          <p:nvPr>
            <p:ph type="ctrTitle"/>
          </p:nvPr>
        </p:nvSpPr>
        <p:spPr>
          <a:xfrm>
            <a:off x="611188" y="1125538"/>
            <a:ext cx="4387850" cy="1943100"/>
          </a:xfrm>
        </p:spPr>
        <p:txBody>
          <a:bodyPr/>
          <a:lstStyle>
            <a:lvl1pPr>
              <a:defRPr sz="4400" smtClean="0">
                <a:solidFill>
                  <a:schemeClr val="tx1">
                    <a:lumMod val="65000"/>
                    <a:lumOff val="35000"/>
                  </a:schemeClr>
                </a:solidFill>
              </a:defRPr>
            </a:lvl1pPr>
          </a:lstStyle>
          <a:p>
            <a:pPr lvl="0"/>
            <a:r>
              <a:rPr lang="en-GB" noProof="0" dirty="0"/>
              <a:t>Click to edit Master title style</a:t>
            </a:r>
          </a:p>
        </p:txBody>
      </p:sp>
      <p:sp>
        <p:nvSpPr>
          <p:cNvPr id="5123" name="Rectangle 3"/>
          <p:cNvSpPr>
            <a:spLocks noGrp="1" noChangeArrowheads="1"/>
          </p:cNvSpPr>
          <p:nvPr>
            <p:ph type="subTitle" idx="1"/>
          </p:nvPr>
        </p:nvSpPr>
        <p:spPr>
          <a:xfrm>
            <a:off x="606425" y="3141663"/>
            <a:ext cx="4392613" cy="1752600"/>
          </a:xfrm>
        </p:spPr>
        <p:txBody>
          <a:bodyPr/>
          <a:lstStyle>
            <a:lvl1pPr marL="0" indent="0" eaLnBrk="1" hangingPunct="1">
              <a:buFontTx/>
              <a:buNone/>
              <a:defRPr sz="2400" smtClean="0">
                <a:solidFill>
                  <a:srgbClr val="424242"/>
                </a:solidFill>
                <a:latin typeface="Arial Bold" pitchFamily="1" charset="0"/>
              </a:defRPr>
            </a:lvl1pPr>
          </a:lstStyle>
          <a:p>
            <a:pPr lvl="0"/>
            <a:r>
              <a:rPr lang="en-GB" noProof="0" dirty="0"/>
              <a:t>Click to edit Master subtitle style</a:t>
            </a:r>
          </a:p>
        </p:txBody>
      </p:sp>
    </p:spTree>
    <p:extLst>
      <p:ext uri="{BB962C8B-B14F-4D97-AF65-F5344CB8AC3E}">
        <p14:creationId xmlns:p14="http://schemas.microsoft.com/office/powerpoint/2010/main" val="531921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7580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0221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19486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lumMod val="65000"/>
                    <a:lumOff val="35000"/>
                  </a:schemeClr>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17268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97998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12072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16511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2906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1774978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169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58890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227763" y="5916613"/>
            <a:ext cx="2376487"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51"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rtl="0" eaLnBrk="0" fontAlgn="base" hangingPunct="0">
        <a:spcBef>
          <a:spcPct val="0"/>
        </a:spcBef>
        <a:spcAft>
          <a:spcPct val="0"/>
        </a:spcAft>
        <a:defRPr sz="4000" b="1">
          <a:solidFill>
            <a:srgbClr val="595959"/>
          </a:solidFill>
          <a:latin typeface="+mj-lt"/>
          <a:ea typeface="+mj-ea"/>
          <a:cs typeface="+mj-cs"/>
        </a:defRPr>
      </a:lvl1pPr>
      <a:lvl2pPr algn="l" rtl="0" eaLnBrk="0" fontAlgn="base" hangingPunct="0">
        <a:spcBef>
          <a:spcPct val="0"/>
        </a:spcBef>
        <a:spcAft>
          <a:spcPct val="0"/>
        </a:spcAft>
        <a:defRPr sz="4000" b="1">
          <a:solidFill>
            <a:srgbClr val="595959"/>
          </a:solidFill>
          <a:latin typeface="Arial" charset="0"/>
          <a:ea typeface="ＭＳ Ｐゴシック" pitchFamily="1" charset="-128"/>
        </a:defRPr>
      </a:lvl2pPr>
      <a:lvl3pPr algn="l" rtl="0" eaLnBrk="0" fontAlgn="base" hangingPunct="0">
        <a:spcBef>
          <a:spcPct val="0"/>
        </a:spcBef>
        <a:spcAft>
          <a:spcPct val="0"/>
        </a:spcAft>
        <a:defRPr sz="4000" b="1">
          <a:solidFill>
            <a:srgbClr val="595959"/>
          </a:solidFill>
          <a:latin typeface="Arial" charset="0"/>
          <a:ea typeface="ＭＳ Ｐゴシック" pitchFamily="1" charset="-128"/>
        </a:defRPr>
      </a:lvl3pPr>
      <a:lvl4pPr algn="l" rtl="0" eaLnBrk="0" fontAlgn="base" hangingPunct="0">
        <a:spcBef>
          <a:spcPct val="0"/>
        </a:spcBef>
        <a:spcAft>
          <a:spcPct val="0"/>
        </a:spcAft>
        <a:defRPr sz="4000" b="1">
          <a:solidFill>
            <a:srgbClr val="595959"/>
          </a:solidFill>
          <a:latin typeface="Arial" charset="0"/>
          <a:ea typeface="ＭＳ Ｐゴシック" pitchFamily="1" charset="-128"/>
        </a:defRPr>
      </a:lvl4pPr>
      <a:lvl5pPr algn="l" rtl="0" eaLnBrk="0" fontAlgn="base" hangingPunct="0">
        <a:spcBef>
          <a:spcPct val="0"/>
        </a:spcBef>
        <a:spcAft>
          <a:spcPct val="0"/>
        </a:spcAft>
        <a:defRPr sz="4000" b="1">
          <a:solidFill>
            <a:srgbClr val="595959"/>
          </a:solidFill>
          <a:latin typeface="Arial" charset="0"/>
          <a:ea typeface="ＭＳ Ｐゴシック" pitchFamily="1" charset="-128"/>
        </a:defRPr>
      </a:lvl5pPr>
      <a:lvl6pPr marL="457200" algn="l" rtl="0" fontAlgn="base">
        <a:spcBef>
          <a:spcPct val="0"/>
        </a:spcBef>
        <a:spcAft>
          <a:spcPct val="0"/>
        </a:spcAft>
        <a:defRPr sz="4000" b="1">
          <a:solidFill>
            <a:schemeClr val="tx2"/>
          </a:solidFill>
          <a:latin typeface="Arial" charset="0"/>
          <a:ea typeface="ＭＳ Ｐゴシック" pitchFamily="1" charset="-128"/>
        </a:defRPr>
      </a:lvl6pPr>
      <a:lvl7pPr marL="914400" algn="l" rtl="0" fontAlgn="base">
        <a:spcBef>
          <a:spcPct val="0"/>
        </a:spcBef>
        <a:spcAft>
          <a:spcPct val="0"/>
        </a:spcAft>
        <a:defRPr sz="4000" b="1">
          <a:solidFill>
            <a:schemeClr val="tx2"/>
          </a:solidFill>
          <a:latin typeface="Arial" charset="0"/>
          <a:ea typeface="ＭＳ Ｐゴシック" pitchFamily="1" charset="-128"/>
        </a:defRPr>
      </a:lvl7pPr>
      <a:lvl8pPr marL="1371600" algn="l" rtl="0" fontAlgn="base">
        <a:spcBef>
          <a:spcPct val="0"/>
        </a:spcBef>
        <a:spcAft>
          <a:spcPct val="0"/>
        </a:spcAft>
        <a:defRPr sz="4000" b="1">
          <a:solidFill>
            <a:schemeClr val="tx2"/>
          </a:solidFill>
          <a:latin typeface="Arial" charset="0"/>
          <a:ea typeface="ＭＳ Ｐゴシック" pitchFamily="1" charset="-128"/>
        </a:defRPr>
      </a:lvl8pPr>
      <a:lvl9pPr marL="1828800" algn="l" rtl="0" fontAlgn="base">
        <a:spcBef>
          <a:spcPct val="0"/>
        </a:spcBef>
        <a:spcAft>
          <a:spcPct val="0"/>
        </a:spcAft>
        <a:defRPr sz="4000" b="1">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rgbClr val="404040"/>
          </a:solidFill>
          <a:latin typeface="+mn-lt"/>
          <a:ea typeface="+mn-ea"/>
          <a:cs typeface="+mn-cs"/>
        </a:defRPr>
      </a:lvl1pPr>
      <a:lvl2pPr marL="742950" indent="-285750" algn="l" rtl="0" eaLnBrk="0" fontAlgn="base" hangingPunct="0">
        <a:spcBef>
          <a:spcPct val="20000"/>
        </a:spcBef>
        <a:spcAft>
          <a:spcPct val="0"/>
        </a:spcAft>
        <a:buChar char="–"/>
        <a:defRPr sz="2800">
          <a:solidFill>
            <a:srgbClr val="404040"/>
          </a:solidFill>
          <a:latin typeface="+mn-lt"/>
          <a:ea typeface="+mn-ea"/>
        </a:defRPr>
      </a:lvl2pPr>
      <a:lvl3pPr marL="1143000" indent="-228600" algn="l" rtl="0" eaLnBrk="0" fontAlgn="base" hangingPunct="0">
        <a:spcBef>
          <a:spcPct val="20000"/>
        </a:spcBef>
        <a:spcAft>
          <a:spcPct val="0"/>
        </a:spcAft>
        <a:buChar char="•"/>
        <a:defRPr sz="2400">
          <a:solidFill>
            <a:srgbClr val="404040"/>
          </a:solidFill>
          <a:latin typeface="+mn-lt"/>
          <a:ea typeface="+mn-ea"/>
        </a:defRPr>
      </a:lvl3pPr>
      <a:lvl4pPr marL="1600200" indent="-228600" algn="l" rtl="0" eaLnBrk="0" fontAlgn="base" hangingPunct="0">
        <a:spcBef>
          <a:spcPct val="20000"/>
        </a:spcBef>
        <a:spcAft>
          <a:spcPct val="0"/>
        </a:spcAft>
        <a:buChar char="–"/>
        <a:defRPr sz="2000">
          <a:solidFill>
            <a:srgbClr val="404040"/>
          </a:solidFill>
          <a:latin typeface="+mn-lt"/>
          <a:ea typeface="+mn-ea"/>
        </a:defRPr>
      </a:lvl4pPr>
      <a:lvl5pPr marL="2057400" indent="-228600" algn="l" rtl="0" eaLnBrk="0" fontAlgn="base" hangingPunct="0">
        <a:spcBef>
          <a:spcPct val="20000"/>
        </a:spcBef>
        <a:spcAft>
          <a:spcPct val="0"/>
        </a:spcAft>
        <a:buChar char="»"/>
        <a:defRPr sz="2000">
          <a:solidFill>
            <a:srgbClr val="40404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mailto:school.streets@bradford.gov.uk"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mailto:roadsafety@bradford.gov.uk" TargetMode="External"/><Relationship Id="rId7" Type="http://schemas.openxmlformats.org/officeDocument/2006/relationships/hyperlink" Target="https://www.livingstreets.org.uk/walk-to-schoo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mylivingwell.co.uk/20-minute-movement/" TargetMode="External"/><Relationship Id="rId5" Type="http://schemas.openxmlformats.org/officeDocument/2006/relationships/hyperlink" Target="https://mylivingwell.co.uk/schools/" TargetMode="External"/><Relationship Id="rId4" Type="http://schemas.openxmlformats.org/officeDocument/2006/relationships/hyperlink" Target="https://www.bradford.gov.uk/clean-air-zone/resources/clean-air-schools-program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75442"/>
          </a:xfrm>
        </p:spPr>
        <p:txBody>
          <a:bodyPr/>
          <a:lstStyle/>
          <a:p>
            <a:r>
              <a:rPr lang="en-GB" dirty="0"/>
              <a:t>What is a School Street ? </a:t>
            </a:r>
          </a:p>
        </p:txBody>
      </p:sp>
      <p:sp>
        <p:nvSpPr>
          <p:cNvPr id="6" name="TextBox 5">
            <a:extLst>
              <a:ext uri="{FF2B5EF4-FFF2-40B4-BE49-F238E27FC236}">
                <a16:creationId xmlns:a16="http://schemas.microsoft.com/office/drawing/2014/main" id="{AB59A050-9BD1-0C53-2AFB-8BBC9A889FC3}"/>
              </a:ext>
            </a:extLst>
          </p:cNvPr>
          <p:cNvSpPr txBox="1"/>
          <p:nvPr/>
        </p:nvSpPr>
        <p:spPr>
          <a:xfrm>
            <a:off x="467542" y="1807447"/>
            <a:ext cx="5400601" cy="830997"/>
          </a:xfrm>
          <a:prstGeom prst="rect">
            <a:avLst/>
          </a:prstGeom>
          <a:noFill/>
        </p:spPr>
        <p:txBody>
          <a:bodyPr wrap="square" rtlCol="0">
            <a:spAutoFit/>
          </a:bodyPr>
          <a:lstStyle/>
          <a:p>
            <a:r>
              <a:rPr lang="en-GB" sz="1600" dirty="0"/>
              <a:t>A School Street scheme is where vehicle access is restricted on a certain streets, near to school, at the beginning and end of a school day. </a:t>
            </a:r>
          </a:p>
        </p:txBody>
      </p:sp>
      <p:sp>
        <p:nvSpPr>
          <p:cNvPr id="3" name="Content Placeholder 2"/>
          <p:cNvSpPr>
            <a:spLocks noGrp="1"/>
          </p:cNvSpPr>
          <p:nvPr>
            <p:ph idx="1"/>
          </p:nvPr>
        </p:nvSpPr>
        <p:spPr>
          <a:xfrm>
            <a:off x="467543" y="2904711"/>
            <a:ext cx="5625290" cy="3074502"/>
          </a:xfrm>
        </p:spPr>
        <p:txBody>
          <a:bodyPr/>
          <a:lstStyle/>
          <a:p>
            <a:pPr marL="0" indent="0">
              <a:buNone/>
            </a:pPr>
            <a:endParaRPr lang="en-GB" sz="1600" dirty="0"/>
          </a:p>
          <a:p>
            <a:pPr marL="0" indent="0">
              <a:buNone/>
            </a:pPr>
            <a:r>
              <a:rPr lang="en-GB" sz="1600" dirty="0">
                <a:solidFill>
                  <a:schemeClr val="tx1"/>
                </a:solidFill>
              </a:rPr>
              <a:t>The aim of a School Street is to help: </a:t>
            </a:r>
          </a:p>
          <a:p>
            <a:pPr marL="0" indent="0">
              <a:buNone/>
            </a:pPr>
            <a:endParaRPr lang="en-GB" sz="1600" dirty="0">
              <a:solidFill>
                <a:schemeClr val="tx1"/>
              </a:solidFill>
            </a:endParaRPr>
          </a:p>
          <a:p>
            <a:pPr lvl="0"/>
            <a:r>
              <a:rPr lang="en-GB" sz="1600" dirty="0"/>
              <a:t>Reduce congestion around the school </a:t>
            </a:r>
          </a:p>
          <a:p>
            <a:pPr lvl="0"/>
            <a:r>
              <a:rPr lang="en-GB" sz="1600" dirty="0"/>
              <a:t>Prevent dangerous driving, parking and turning when there are lots of children and parents about</a:t>
            </a:r>
          </a:p>
          <a:p>
            <a:pPr lvl="0"/>
            <a:r>
              <a:rPr lang="en-GB" sz="1600" dirty="0"/>
              <a:t>Reduce air pollution (caused by engines running) and noise pollution </a:t>
            </a:r>
          </a:p>
          <a:p>
            <a:pPr lvl="0"/>
            <a:r>
              <a:rPr lang="en-GB" sz="1600" dirty="0"/>
              <a:t>Provide a safer, calmer, happier, healthier space for our children </a:t>
            </a:r>
          </a:p>
          <a:p>
            <a:pPr lvl="0"/>
            <a:r>
              <a:rPr lang="en-GB" sz="1600" dirty="0"/>
              <a:t>Encourage walking, cycling, wheeling and scooting to school </a:t>
            </a:r>
          </a:p>
          <a:p>
            <a:pPr marL="0" indent="0">
              <a:buNone/>
            </a:pPr>
            <a:endParaRPr lang="en-GB" sz="1600" b="1" dirty="0">
              <a:solidFill>
                <a:srgbClr val="FF0000"/>
              </a:solidFill>
            </a:endParaRPr>
          </a:p>
        </p:txBody>
      </p:sp>
      <p:pic>
        <p:nvPicPr>
          <p:cNvPr id="4" name="Picture 3" descr="An example of a traffic signs that is used to show people that they are about to enter a School Street.">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092833" y="1601917"/>
            <a:ext cx="1280143" cy="2304256"/>
          </a:xfrm>
          <a:prstGeom prst="rect">
            <a:avLst/>
          </a:prstGeom>
        </p:spPr>
      </p:pic>
      <p:pic>
        <p:nvPicPr>
          <p:cNvPr id="5" name="Picture 4" descr="An example of a traffic signs that is used to show people that they are about to leave a School Street.">
            <a:extLs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387685" y="3356992"/>
            <a:ext cx="1500700" cy="2364007"/>
          </a:xfrm>
          <a:prstGeom prst="rect">
            <a:avLst/>
          </a:prstGeom>
        </p:spPr>
      </p:pic>
    </p:spTree>
    <p:extLst>
      <p:ext uri="{BB962C8B-B14F-4D97-AF65-F5344CB8AC3E}">
        <p14:creationId xmlns:p14="http://schemas.microsoft.com/office/powerpoint/2010/main" val="1928852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347261"/>
            <a:ext cx="7772400" cy="1143000"/>
          </a:xfrm>
        </p:spPr>
        <p:txBody>
          <a:bodyPr/>
          <a:lstStyle/>
          <a:p>
            <a:r>
              <a:rPr lang="en-GB" dirty="0"/>
              <a:t>What is a School Street ?</a:t>
            </a:r>
          </a:p>
        </p:txBody>
      </p:sp>
      <p:sp>
        <p:nvSpPr>
          <p:cNvPr id="3" name="Content Placeholder 2"/>
          <p:cNvSpPr>
            <a:spLocks noGrp="1"/>
          </p:cNvSpPr>
          <p:nvPr>
            <p:ph idx="1"/>
          </p:nvPr>
        </p:nvSpPr>
        <p:spPr>
          <a:xfrm>
            <a:off x="652674" y="1405239"/>
            <a:ext cx="7772400" cy="2603417"/>
          </a:xfrm>
        </p:spPr>
        <p:txBody>
          <a:bodyPr/>
          <a:lstStyle/>
          <a:p>
            <a:r>
              <a:rPr lang="en-GB" sz="1600" dirty="0"/>
              <a:t>A school Street scheme is designed to reduce traffic on the road(s) near to school</a:t>
            </a:r>
          </a:p>
          <a:p>
            <a:pPr marL="0" indent="0">
              <a:buNone/>
            </a:pPr>
            <a:endParaRPr lang="en-GB" sz="1600" dirty="0"/>
          </a:p>
          <a:p>
            <a:r>
              <a:rPr lang="en-GB" sz="1600" dirty="0"/>
              <a:t>A School Street scheme will not remove all traffic (residents will always be allowed access and there are some other exemptions) </a:t>
            </a:r>
          </a:p>
          <a:p>
            <a:pPr marL="0" indent="0">
              <a:buNone/>
            </a:pPr>
            <a:endParaRPr lang="en-GB" sz="1600" dirty="0"/>
          </a:p>
          <a:p>
            <a:r>
              <a:rPr lang="en-GB" sz="1600" dirty="0"/>
              <a:t>A school street scheme doesn’t mean that children will never travel to school by car (those families still needing to travel by car are encouraged to park safely and considerately further away from school) </a:t>
            </a:r>
          </a:p>
          <a:p>
            <a:endParaRPr lang="en-GB" sz="1600" dirty="0"/>
          </a:p>
          <a:p>
            <a:pPr marL="0" indent="0">
              <a:buNone/>
            </a:pPr>
            <a:endParaRPr lang="en-GB" sz="1600" dirty="0"/>
          </a:p>
        </p:txBody>
      </p:sp>
      <p:pic>
        <p:nvPicPr>
          <p:cNvPr id="9" name="Content Placeholder 7" descr="A picture of a portable Road Closed sign. This has been placed in the road to remind drivers that they should not enter the School Street unless they have an access permit. ">
            <a:extLst>
              <a:ext uri="{C183D7F6-B498-43B3-948B-1728B52AA6E4}">
                <adec:decorative xmlns:adec="http://schemas.microsoft.com/office/drawing/2017/decorative" val="0"/>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14182" t="29790" r="39222" b="14066"/>
          <a:stretch/>
        </p:blipFill>
        <p:spPr bwMode="auto">
          <a:xfrm>
            <a:off x="601312" y="4286301"/>
            <a:ext cx="1656184" cy="1560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A picture showing children skipping and scooting on the School Street. &#10;The street is quiet as the traffic has been restricted. ">
            <a:extLst>
              <a:ext uri="{C183D7F6-B498-43B3-948B-1728B52AA6E4}">
                <adec:decorative xmlns:adec="http://schemas.microsoft.com/office/drawing/2017/decorative" val="0"/>
              </a:ext>
            </a:extLst>
          </p:cNvPr>
          <p:cNvPicPr>
            <a:picLocks noChangeAspect="1"/>
          </p:cNvPicPr>
          <p:nvPr/>
        </p:nvPicPr>
        <p:blipFill rotWithShape="1">
          <a:blip r:embed="rId4"/>
          <a:srcRect l="7758" t="12894" r="28535"/>
          <a:stretch/>
        </p:blipFill>
        <p:spPr>
          <a:xfrm>
            <a:off x="2988556" y="4272160"/>
            <a:ext cx="3029948" cy="1539582"/>
          </a:xfrm>
          <a:prstGeom prst="rect">
            <a:avLst/>
          </a:prstGeom>
        </p:spPr>
      </p:pic>
      <p:pic>
        <p:nvPicPr>
          <p:cNvPr id="5" name="Picture 4" descr="a picture of traffic cones that have been placed in the road to remind drivers not to enter the School Street unless they have an access permit. ">
            <a:extLst>
              <a:ext uri="{C183D7F6-B498-43B3-948B-1728B52AA6E4}">
                <adec:decorative xmlns:adec="http://schemas.microsoft.com/office/drawing/2017/decorative" val="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814" t="1" r="36771" b="53901"/>
          <a:stretch/>
        </p:blipFill>
        <p:spPr>
          <a:xfrm rot="5400000">
            <a:off x="6808597" y="4232797"/>
            <a:ext cx="1635884" cy="1597070"/>
          </a:xfrm>
          <a:prstGeom prst="rect">
            <a:avLst/>
          </a:prstGeom>
        </p:spPr>
      </p:pic>
    </p:spTree>
    <p:extLst>
      <p:ext uri="{BB962C8B-B14F-4D97-AF65-F5344CB8AC3E}">
        <p14:creationId xmlns:p14="http://schemas.microsoft.com/office/powerpoint/2010/main" val="1051868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24936" cy="1143000"/>
          </a:xfrm>
        </p:spPr>
        <p:txBody>
          <a:bodyPr/>
          <a:lstStyle/>
          <a:p>
            <a:r>
              <a:rPr lang="en-GB" sz="3600" dirty="0"/>
              <a:t>The journey from interest to launch:</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5654172"/>
              </p:ext>
            </p:extLst>
          </p:nvPr>
        </p:nvGraphicFramePr>
        <p:xfrm>
          <a:off x="541930" y="1196752"/>
          <a:ext cx="8060140" cy="5420982"/>
        </p:xfrm>
        <a:graphic>
          <a:graphicData uri="http://schemas.openxmlformats.org/drawingml/2006/table">
            <a:tbl>
              <a:tblPr firstRow="1" bandRow="1">
                <a:tableStyleId>{5C22544A-7EE6-4342-B048-85BDC9FD1C3A}</a:tableStyleId>
              </a:tblPr>
              <a:tblGrid>
                <a:gridCol w="4030070">
                  <a:extLst>
                    <a:ext uri="{9D8B030D-6E8A-4147-A177-3AD203B41FA5}">
                      <a16:colId xmlns:a16="http://schemas.microsoft.com/office/drawing/2014/main" val="1135632409"/>
                    </a:ext>
                  </a:extLst>
                </a:gridCol>
                <a:gridCol w="4030070">
                  <a:extLst>
                    <a:ext uri="{9D8B030D-6E8A-4147-A177-3AD203B41FA5}">
                      <a16:colId xmlns:a16="http://schemas.microsoft.com/office/drawing/2014/main" val="4271304561"/>
                    </a:ext>
                  </a:extLst>
                </a:gridCol>
              </a:tblGrid>
              <a:tr h="376298">
                <a:tc>
                  <a:txBody>
                    <a:bodyPr/>
                    <a:lstStyle/>
                    <a:p>
                      <a:r>
                        <a:rPr lang="en-GB" dirty="0"/>
                        <a:t>Council </a:t>
                      </a:r>
                    </a:p>
                  </a:txBody>
                  <a:tcPr/>
                </a:tc>
                <a:tc>
                  <a:txBody>
                    <a:bodyPr/>
                    <a:lstStyle/>
                    <a:p>
                      <a:r>
                        <a:rPr lang="en-GB" dirty="0"/>
                        <a:t>School </a:t>
                      </a:r>
                    </a:p>
                  </a:txBody>
                  <a:tcPr/>
                </a:tc>
                <a:extLst>
                  <a:ext uri="{0D108BD9-81ED-4DB2-BD59-A6C34878D82A}">
                    <a16:rowId xmlns:a16="http://schemas.microsoft.com/office/drawing/2014/main" val="4120603344"/>
                  </a:ext>
                </a:extLst>
              </a:tr>
              <a:tr h="344940">
                <a:tc>
                  <a:txBody>
                    <a:bodyPr/>
                    <a:lstStyle/>
                    <a:p>
                      <a:r>
                        <a:rPr lang="en-GB" sz="1600" dirty="0"/>
                        <a:t>Assess site to determine suitability &amp; invite schools to express interest </a:t>
                      </a:r>
                    </a:p>
                  </a:txBody>
                  <a:tcPr/>
                </a:tc>
                <a:tc>
                  <a:txBody>
                    <a:bodyPr/>
                    <a:lstStyle/>
                    <a:p>
                      <a:r>
                        <a:rPr lang="en-GB" sz="1600" dirty="0"/>
                        <a:t>Submit</a:t>
                      </a:r>
                      <a:r>
                        <a:rPr lang="en-GB" sz="1600" baseline="0" dirty="0"/>
                        <a:t> expression of interest</a:t>
                      </a:r>
                      <a:endParaRPr lang="en-GB" sz="1600" dirty="0"/>
                    </a:p>
                  </a:txBody>
                  <a:tcPr/>
                </a:tc>
                <a:extLst>
                  <a:ext uri="{0D108BD9-81ED-4DB2-BD59-A6C34878D82A}">
                    <a16:rowId xmlns:a16="http://schemas.microsoft.com/office/drawing/2014/main" val="308653054"/>
                  </a:ext>
                </a:extLst>
              </a:tr>
              <a:tr h="5958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a:t>Draw up traffic management plan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baseline="0" dirty="0"/>
                        <a:t>(if school have expressed interest and scheme is to be taken forward) </a:t>
                      </a:r>
                      <a:endParaRPr lang="en-GB" sz="1200" i="1" dirty="0"/>
                    </a:p>
                  </a:txBody>
                  <a:tcPr/>
                </a:tc>
                <a:tc>
                  <a:txBody>
                    <a:bodyPr/>
                    <a:lstStyle/>
                    <a:p>
                      <a:r>
                        <a:rPr lang="en-GB" sz="1600" dirty="0"/>
                        <a:t>Engage, consult &amp; communicate</a:t>
                      </a:r>
                    </a:p>
                    <a:p>
                      <a:r>
                        <a:rPr lang="en-GB" sz="1200" i="1" dirty="0"/>
                        <a:t>(with staff, governors, parents / carers &amp; pupils etc.) </a:t>
                      </a:r>
                    </a:p>
                  </a:txBody>
                  <a:tcPr/>
                </a:tc>
                <a:extLst>
                  <a:ext uri="{0D108BD9-81ED-4DB2-BD59-A6C34878D82A}">
                    <a16:rowId xmlns:a16="http://schemas.microsoft.com/office/drawing/2014/main" val="2578968221"/>
                  </a:ext>
                </a:extLst>
              </a:tr>
              <a:tr h="3871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Engage with elected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Recruit stewards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(staff, governors, parents, </a:t>
                      </a:r>
                      <a:r>
                        <a:rPr lang="en-GB" sz="1200" i="1"/>
                        <a:t>local residents?)</a:t>
                      </a:r>
                      <a:endParaRPr lang="en-GB" sz="1200" i="1" dirty="0"/>
                    </a:p>
                    <a:p>
                      <a:endParaRPr lang="en-GB" sz="1200" dirty="0"/>
                    </a:p>
                  </a:txBody>
                  <a:tcPr/>
                </a:tc>
                <a:extLst>
                  <a:ext uri="{0D108BD9-81ED-4DB2-BD59-A6C34878D82A}">
                    <a16:rowId xmlns:a16="http://schemas.microsoft.com/office/drawing/2014/main" val="3909634943"/>
                  </a:ext>
                </a:extLst>
              </a:tr>
              <a:tr h="5958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Consult and inform residents and local businesses </a:t>
                      </a:r>
                    </a:p>
                  </a:txBody>
                  <a:tcPr/>
                </a:tc>
                <a:tc>
                  <a:txBody>
                    <a:bodyPr/>
                    <a:lstStyle/>
                    <a:p>
                      <a:r>
                        <a:rPr lang="en-GB" sz="1600" dirty="0"/>
                        <a:t>Participate in training </a:t>
                      </a:r>
                    </a:p>
                  </a:txBody>
                  <a:tcPr/>
                </a:tc>
                <a:extLst>
                  <a:ext uri="{0D108BD9-81ED-4DB2-BD59-A6C34878D82A}">
                    <a16:rowId xmlns:a16="http://schemas.microsoft.com/office/drawing/2014/main" val="2995343535"/>
                  </a:ext>
                </a:extLst>
              </a:tr>
              <a:tr h="6596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Undertake legal processes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(to allow the Traffic Regulation Order to be implemented)</a:t>
                      </a:r>
                    </a:p>
                  </a:txBody>
                  <a:tcPr/>
                </a:tc>
                <a:tc>
                  <a:txBody>
                    <a:bodyPr/>
                    <a:lstStyle/>
                    <a:p>
                      <a:r>
                        <a:rPr lang="en-GB" sz="1600" dirty="0"/>
                        <a:t>Sign MOU</a:t>
                      </a:r>
                    </a:p>
                  </a:txBody>
                  <a:tcPr/>
                </a:tc>
                <a:extLst>
                  <a:ext uri="{0D108BD9-81ED-4DB2-BD59-A6C34878D82A}">
                    <a16:rowId xmlns:a16="http://schemas.microsoft.com/office/drawing/2014/main" val="1404945225"/>
                  </a:ext>
                </a:extLst>
              </a:tr>
              <a:tr h="344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Sign manufacture and installation </a:t>
                      </a:r>
                    </a:p>
                  </a:txBody>
                  <a:tcPr/>
                </a:tc>
                <a:tc>
                  <a:txBody>
                    <a:bodyPr/>
                    <a:lstStyle/>
                    <a:p>
                      <a:r>
                        <a:rPr lang="en-GB" sz="1600" dirty="0"/>
                        <a:t>Launch School Street</a:t>
                      </a:r>
                    </a:p>
                  </a:txBody>
                  <a:tcPr/>
                </a:tc>
                <a:extLst>
                  <a:ext uri="{0D108BD9-81ED-4DB2-BD59-A6C34878D82A}">
                    <a16:rowId xmlns:a16="http://schemas.microsoft.com/office/drawing/2014/main" val="147139702"/>
                  </a:ext>
                </a:extLst>
              </a:tr>
              <a:tr h="591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Provide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(signs, cones, guidance, letter templates, risk assessment etc.) </a:t>
                      </a:r>
                    </a:p>
                  </a:txBody>
                  <a:tcPr/>
                </a:tc>
                <a:tc>
                  <a:txBody>
                    <a:bodyPr/>
                    <a:lstStyle/>
                    <a:p>
                      <a:r>
                        <a:rPr lang="en-GB" sz="1600" dirty="0"/>
                        <a:t>Ongoing</a:t>
                      </a:r>
                      <a:r>
                        <a:rPr lang="en-GB" sz="1600" baseline="0" dirty="0"/>
                        <a:t> stewarding role </a:t>
                      </a:r>
                    </a:p>
                    <a:p>
                      <a:r>
                        <a:rPr lang="en-GB" sz="1200" i="1" baseline="0" dirty="0"/>
                        <a:t>(to encourage driver compliance)</a:t>
                      </a:r>
                      <a:endParaRPr lang="en-GB" sz="1200" i="1" dirty="0"/>
                    </a:p>
                  </a:txBody>
                  <a:tcPr/>
                </a:tc>
                <a:extLst>
                  <a:ext uri="{0D108BD9-81ED-4DB2-BD59-A6C34878D82A}">
                    <a16:rowId xmlns:a16="http://schemas.microsoft.com/office/drawing/2014/main" val="3078425230"/>
                  </a:ext>
                </a:extLst>
              </a:tr>
              <a:tr h="5958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Evaluate </a:t>
                      </a:r>
                    </a:p>
                    <a:p>
                      <a:endParaRPr lang="en-GB" sz="1600" dirty="0"/>
                    </a:p>
                  </a:txBody>
                  <a:tcPr/>
                </a:tc>
                <a:tc>
                  <a:txBody>
                    <a:bodyPr/>
                    <a:lstStyle/>
                    <a:p>
                      <a:r>
                        <a:rPr lang="en-GB" sz="1600" dirty="0"/>
                        <a:t>Ongoing communication &amp; engagement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(with staff, governors, parents / carers &amp; pupils etc.) </a:t>
                      </a:r>
                    </a:p>
                    <a:p>
                      <a:endParaRPr lang="en-GB" sz="1600" dirty="0"/>
                    </a:p>
                  </a:txBody>
                  <a:tcPr/>
                </a:tc>
                <a:extLst>
                  <a:ext uri="{0D108BD9-81ED-4DB2-BD59-A6C34878D82A}">
                    <a16:rowId xmlns:a16="http://schemas.microsoft.com/office/drawing/2014/main" val="3512273602"/>
                  </a:ext>
                </a:extLst>
              </a:tr>
            </a:tbl>
          </a:graphicData>
        </a:graphic>
      </p:graphicFrame>
    </p:spTree>
    <p:extLst>
      <p:ext uri="{BB962C8B-B14F-4D97-AF65-F5344CB8AC3E}">
        <p14:creationId xmlns:p14="http://schemas.microsoft.com/office/powerpoint/2010/main" val="2437690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role of a steward:</a:t>
            </a:r>
          </a:p>
        </p:txBody>
      </p:sp>
      <p:sp>
        <p:nvSpPr>
          <p:cNvPr id="3" name="Content Placeholder 2"/>
          <p:cNvSpPr>
            <a:spLocks noGrp="1"/>
          </p:cNvSpPr>
          <p:nvPr>
            <p:ph idx="1"/>
          </p:nvPr>
        </p:nvSpPr>
        <p:spPr>
          <a:xfrm>
            <a:off x="685800" y="1981200"/>
            <a:ext cx="7918648" cy="4114800"/>
          </a:xfrm>
        </p:spPr>
        <p:txBody>
          <a:bodyPr/>
          <a:lstStyle/>
          <a:p>
            <a:pPr marL="0" indent="0">
              <a:buNone/>
            </a:pPr>
            <a:r>
              <a:rPr lang="en-GB" sz="1600" b="1" u="sng" dirty="0"/>
              <a:t>Stewards should: </a:t>
            </a:r>
          </a:p>
          <a:p>
            <a:pPr marL="0" indent="0">
              <a:buNone/>
            </a:pPr>
            <a:endParaRPr lang="en-GB" sz="1600" b="1" u="sng" dirty="0"/>
          </a:p>
          <a:p>
            <a:r>
              <a:rPr lang="en-GB" sz="1600" dirty="0"/>
              <a:t>Put out the portable road closed signs &amp; be a visible presence whenever possible</a:t>
            </a:r>
          </a:p>
          <a:p>
            <a:r>
              <a:rPr lang="en-GB" sz="1600" dirty="0"/>
              <a:t>Thank those who are doing the right thing</a:t>
            </a:r>
          </a:p>
          <a:p>
            <a:r>
              <a:rPr lang="en-GB" sz="1600" dirty="0"/>
              <a:t>Answer questions &amp; talk positively about the scheme and its wider benefits</a:t>
            </a:r>
          </a:p>
          <a:p>
            <a:r>
              <a:rPr lang="en-GB" sz="1600" dirty="0"/>
              <a:t>Direct comments, queries or complaints to </a:t>
            </a:r>
            <a:r>
              <a:rPr lang="en-GB" sz="1600" dirty="0">
                <a:hlinkClick r:id="rId3"/>
              </a:rPr>
              <a:t>school.streets@bradford.gov.uk</a:t>
            </a:r>
            <a:r>
              <a:rPr lang="en-GB" sz="1600" dirty="0"/>
              <a:t> </a:t>
            </a:r>
          </a:p>
          <a:p>
            <a:endParaRPr lang="en-GB" sz="1600" dirty="0"/>
          </a:p>
          <a:p>
            <a:pPr marL="0" indent="0">
              <a:buNone/>
            </a:pPr>
            <a:r>
              <a:rPr lang="en-GB" sz="1600" b="1" u="sng" dirty="0"/>
              <a:t>Stewards should not </a:t>
            </a:r>
          </a:p>
          <a:p>
            <a:pPr marL="0" lvl="0" indent="0">
              <a:spcBef>
                <a:spcPct val="30000"/>
              </a:spcBef>
              <a:buNone/>
              <a:defRPr/>
            </a:pPr>
            <a:endParaRPr lang="en-GB" sz="1600" dirty="0"/>
          </a:p>
          <a:p>
            <a:pPr marL="171450" lvl="0" indent="-171450">
              <a:spcBef>
                <a:spcPct val="30000"/>
              </a:spcBef>
              <a:buFont typeface="Arial" panose="020B0604020202020204" pitchFamily="34" charset="0"/>
              <a:buChar char="•"/>
              <a:defRPr/>
            </a:pPr>
            <a:r>
              <a:rPr lang="en-GB" sz="1600" dirty="0"/>
              <a:t>Get involved in an argument or confrontation </a:t>
            </a:r>
          </a:p>
          <a:p>
            <a:pPr marL="171450" lvl="0" indent="-171450">
              <a:spcBef>
                <a:spcPct val="30000"/>
              </a:spcBef>
              <a:buFont typeface="Arial" panose="020B0604020202020204" pitchFamily="34" charset="0"/>
              <a:buChar char="•"/>
              <a:defRPr/>
            </a:pPr>
            <a:r>
              <a:rPr lang="en-GB" sz="1600" dirty="0"/>
              <a:t>Try to physically stop drivers/ vehicles (only the police can do this)</a:t>
            </a:r>
          </a:p>
          <a:p>
            <a:pPr marL="0" indent="0">
              <a:buNone/>
            </a:pPr>
            <a:endParaRPr lang="en-GB" sz="1600" dirty="0"/>
          </a:p>
        </p:txBody>
      </p:sp>
    </p:spTree>
    <p:extLst>
      <p:ext uri="{BB962C8B-B14F-4D97-AF65-F5344CB8AC3E}">
        <p14:creationId xmlns:p14="http://schemas.microsoft.com/office/powerpoint/2010/main" val="47018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help / Support:</a:t>
            </a:r>
          </a:p>
        </p:txBody>
      </p:sp>
      <p:sp>
        <p:nvSpPr>
          <p:cNvPr id="3" name="Content Placeholder 2"/>
          <p:cNvSpPr>
            <a:spLocks noGrp="1"/>
          </p:cNvSpPr>
          <p:nvPr>
            <p:ph idx="1"/>
          </p:nvPr>
        </p:nvSpPr>
        <p:spPr>
          <a:xfrm>
            <a:off x="685800" y="1916832"/>
            <a:ext cx="7772400" cy="3312368"/>
          </a:xfrm>
        </p:spPr>
        <p:txBody>
          <a:bodyPr/>
          <a:lstStyle/>
          <a:p>
            <a:pPr marL="0" indent="0">
              <a:buNone/>
            </a:pPr>
            <a:r>
              <a:rPr lang="en-GB" sz="1600" dirty="0"/>
              <a:t> </a:t>
            </a:r>
          </a:p>
          <a:p>
            <a:r>
              <a:rPr lang="en-GB" sz="1600" b="1" dirty="0"/>
              <a:t>The Road Safety team: </a:t>
            </a:r>
            <a:r>
              <a:rPr lang="en-GB" sz="1600" dirty="0"/>
              <a:t>01274 437409 / </a:t>
            </a:r>
            <a:r>
              <a:rPr lang="en-GB" sz="1600" u="sng" dirty="0">
                <a:hlinkClick r:id="rId3"/>
              </a:rPr>
              <a:t>roadsafety@bradford.gov.uk</a:t>
            </a:r>
            <a:endParaRPr lang="en-GB" sz="1600" u="sng" dirty="0"/>
          </a:p>
          <a:p>
            <a:pPr marL="0" indent="0">
              <a:buNone/>
            </a:pPr>
            <a:endParaRPr lang="en-GB" sz="800" u="sng" dirty="0"/>
          </a:p>
          <a:p>
            <a:r>
              <a:rPr lang="en-GB" sz="1600" b="1" dirty="0"/>
              <a:t>Clean Air Schools Programme: </a:t>
            </a:r>
            <a:r>
              <a:rPr lang="en-GB" sz="1600" dirty="0">
                <a:solidFill>
                  <a:srgbClr val="0000FF"/>
                </a:solidFill>
                <a:hlinkClick r:id="rId4">
                  <a:extLst>
                    <a:ext uri="{A12FA001-AC4F-418D-AE19-62706E023703}">
                      <ahyp:hlinkClr xmlns:ahyp="http://schemas.microsoft.com/office/drawing/2018/hyperlinkcolor" val="tx"/>
                    </a:ext>
                  </a:extLst>
                </a:hlinkClick>
              </a:rPr>
              <a:t>https://www.bradford.gov.uk/clean-air-zone/resources/clean-air-schools-programme/</a:t>
            </a:r>
            <a:r>
              <a:rPr lang="en-GB" sz="1600" dirty="0">
                <a:solidFill>
                  <a:srgbClr val="0000FF"/>
                </a:solidFill>
              </a:rPr>
              <a:t> </a:t>
            </a:r>
          </a:p>
          <a:p>
            <a:pPr marL="0" indent="0">
              <a:buNone/>
            </a:pPr>
            <a:endParaRPr lang="en-GB" sz="800" dirty="0"/>
          </a:p>
          <a:p>
            <a:r>
              <a:rPr lang="en-GB" sz="1600" b="1" dirty="0"/>
              <a:t>Living Well Schools  </a:t>
            </a:r>
            <a:r>
              <a:rPr lang="en-GB" sz="1600" dirty="0">
                <a:solidFill>
                  <a:srgbClr val="0000FF"/>
                </a:solidFill>
                <a:hlinkClick r:id="rId5">
                  <a:extLst>
                    <a:ext uri="{A12FA001-AC4F-418D-AE19-62706E023703}">
                      <ahyp:hlinkClr xmlns:ahyp="http://schemas.microsoft.com/office/drawing/2018/hyperlinkcolor" val="tx"/>
                    </a:ext>
                  </a:extLst>
                </a:hlinkClick>
              </a:rPr>
              <a:t>https://mylivingwell.co.uk/schools/</a:t>
            </a:r>
            <a:endParaRPr lang="en-GB" sz="1600" dirty="0">
              <a:solidFill>
                <a:srgbClr val="0000FF"/>
              </a:solidFill>
            </a:endParaRPr>
          </a:p>
          <a:p>
            <a:endParaRPr lang="en-GB" sz="800" b="1" dirty="0"/>
          </a:p>
          <a:p>
            <a:r>
              <a:rPr lang="en-GB" sz="1600" b="1" dirty="0"/>
              <a:t>Living Well 20 Minute Movement Campaign</a:t>
            </a:r>
            <a:r>
              <a:rPr lang="en-GB" sz="1600" dirty="0"/>
              <a:t>: </a:t>
            </a:r>
            <a:r>
              <a:rPr lang="en-GB" sz="1600" dirty="0">
                <a:solidFill>
                  <a:srgbClr val="0000FF"/>
                </a:solidFill>
                <a:hlinkClick r:id="rId6">
                  <a:extLst>
                    <a:ext uri="{A12FA001-AC4F-418D-AE19-62706E023703}">
                      <ahyp:hlinkClr xmlns:ahyp="http://schemas.microsoft.com/office/drawing/2018/hyperlinkcolor" val="tx"/>
                    </a:ext>
                  </a:extLst>
                </a:hlinkClick>
              </a:rPr>
              <a:t>https://mylivingwell.co.uk/20-minute-movement/</a:t>
            </a:r>
            <a:endParaRPr lang="en-GB" sz="1600" dirty="0">
              <a:solidFill>
                <a:srgbClr val="0000FF"/>
              </a:solidFill>
            </a:endParaRPr>
          </a:p>
          <a:p>
            <a:pPr marL="0" indent="0">
              <a:buNone/>
            </a:pPr>
            <a:endParaRPr lang="en-GB" sz="800" dirty="0"/>
          </a:p>
          <a:p>
            <a:r>
              <a:rPr lang="en-GB" sz="1600" b="1" dirty="0"/>
              <a:t>Living Streets: </a:t>
            </a:r>
            <a:r>
              <a:rPr lang="en-GB" sz="1600" dirty="0">
                <a:solidFill>
                  <a:srgbClr val="0000FF"/>
                </a:solidFill>
                <a:hlinkClick r:id="rId7">
                  <a:extLst>
                    <a:ext uri="{A12FA001-AC4F-418D-AE19-62706E023703}">
                      <ahyp:hlinkClr xmlns:ahyp="http://schemas.microsoft.com/office/drawing/2018/hyperlinkcolor" val="tx"/>
                    </a:ext>
                  </a:extLst>
                </a:hlinkClick>
              </a:rPr>
              <a:t>https://www.livingstreets.org.uk/walk-to-school</a:t>
            </a:r>
            <a:endParaRPr lang="en-GB" sz="1600" dirty="0">
              <a:solidFill>
                <a:srgbClr val="0000FF"/>
              </a:solidFill>
            </a:endParaRPr>
          </a:p>
          <a:p>
            <a:endParaRPr lang="en-GB" sz="1600" dirty="0"/>
          </a:p>
          <a:p>
            <a:endParaRPr lang="en-GB" sz="1600" dirty="0"/>
          </a:p>
          <a:p>
            <a:pPr marL="0" indent="0">
              <a:buNone/>
            </a:pPr>
            <a:endParaRPr lang="en-GB" sz="1600" dirty="0"/>
          </a:p>
          <a:p>
            <a:endParaRPr lang="en-GB" dirty="0"/>
          </a:p>
        </p:txBody>
      </p:sp>
    </p:spTree>
    <p:extLst>
      <p:ext uri="{BB962C8B-B14F-4D97-AF65-F5344CB8AC3E}">
        <p14:creationId xmlns:p14="http://schemas.microsoft.com/office/powerpoint/2010/main" val="1317728722"/>
      </p:ext>
    </p:extLst>
  </p:cSld>
  <p:clrMapOvr>
    <a:masterClrMapping/>
  </p:clrMapOvr>
</p:sld>
</file>

<file path=ppt/theme/theme1.xml><?xml version="1.0" encoding="utf-8"?>
<a:theme xmlns:a="http://schemas.openxmlformats.org/drawingml/2006/main" name="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BradNetDoc" ma:contentTypeID="0x010100BF21E284049E0B4E9C13BCEFF60FE20600DE18FF97D118AE449442E56ACEED7777" ma:contentTypeVersion="3" ma:contentTypeDescription="" ma:contentTypeScope="" ma:versionID="14958f5b3373c4c36b5e0d92013e2e68">
  <xsd:schema xmlns:xsd="http://www.w3.org/2001/XMLSchema" xmlns:xs="http://www.w3.org/2001/XMLSchema" xmlns:p="http://schemas.microsoft.com/office/2006/metadata/properties" xmlns:ns2="d0b4d4e3-5e6b-4cd2-b4f1-c2cfb07e87bd" xmlns:ns3="14b87bfc-89ff-4911-b9dc-f8526a62674a" targetNamespace="http://schemas.microsoft.com/office/2006/metadata/properties" ma:root="true" ma:fieldsID="844c76de397200a8de43eead85be39de" ns2:_="" ns3:_="">
    <xsd:import namespace="d0b4d4e3-5e6b-4cd2-b4f1-c2cfb07e87bd"/>
    <xsd:import namespace="14b87bfc-89ff-4911-b9dc-f8526a62674a"/>
    <xsd:element name="properties">
      <xsd:complexType>
        <xsd:sequence>
          <xsd:element name="documentManagement">
            <xsd:complexType>
              <xsd:all>
                <xsd:element ref="ns2:jca61ed375004124b06360e7e528af3a" minOccurs="0"/>
                <xsd:element ref="ns2:TaxCatchAll" minOccurs="0"/>
                <xsd:element ref="ns2:TaxCatchAllLabel" minOccurs="0"/>
                <xsd:element ref="ns3:a89ec2e881924649b56d136f417343c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b4d4e3-5e6b-4cd2-b4f1-c2cfb07e87bd" elementFormDefault="qualified">
    <xsd:import namespace="http://schemas.microsoft.com/office/2006/documentManagement/types"/>
    <xsd:import namespace="http://schemas.microsoft.com/office/infopath/2007/PartnerControls"/>
    <xsd:element name="jca61ed375004124b06360e7e528af3a" ma:index="8" nillable="true" ma:taxonomy="true" ma:internalName="jca61ed375004124b06360e7e528af3a" ma:taxonomyFieldName="BNDepartment" ma:displayName="Department" ma:indexed="true" ma:default="" ma:fieldId="{3ca61ed3-7500-4124-b063-60e7e528af3a}" ma:sspId="95ffa1d7-3c64-41f3-9f50-fdcccd4bda03" ma:termSetId="919cebc2-c505-4154-acbe-cc463165d79b" ma:anchorId="4609a5d4-f984-44ea-b8c2-60fe2b2707c1" ma:open="false" ma:isKeyword="false">
      <xsd:complexType>
        <xsd:sequence>
          <xsd:element ref="pc:Terms" minOccurs="0" maxOccurs="1"/>
        </xsd:sequence>
      </xsd:complexType>
    </xsd:element>
    <xsd:element name="TaxCatchAll" ma:index="9" nillable="true" ma:displayName="Taxonomy Catch All Column" ma:hidden="true" ma:list="{6ed2c0d6-85fc-4350-9a3a-822f58bfba56}" ma:internalName="TaxCatchAll" ma:showField="CatchAllData" ma:web="d0b4d4e3-5e6b-4cd2-b4f1-c2cfb07e87b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6ed2c0d6-85fc-4350-9a3a-822f58bfba56}" ma:internalName="TaxCatchAllLabel" ma:readOnly="true" ma:showField="CatchAllDataLabel" ma:web="d0b4d4e3-5e6b-4cd2-b4f1-c2cfb07e87b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4b87bfc-89ff-4911-b9dc-f8526a62674a" elementFormDefault="qualified">
    <xsd:import namespace="http://schemas.microsoft.com/office/2006/documentManagement/types"/>
    <xsd:import namespace="http://schemas.microsoft.com/office/infopath/2007/PartnerControls"/>
    <xsd:element name="a89ec2e881924649b56d136f417343cd" ma:index="12" nillable="true" ma:taxonomy="true" ma:internalName="a89ec2e881924649b56d136f417343cd" ma:taxonomyFieldName="RollupTag" ma:displayName="RollupTag" ma:default="" ma:fieldId="{a89ec2e8-8192-4649-b56d-136f417343cd}" ma:taxonomyMulti="true" ma:sspId="95ffa1d7-3c64-41f3-9f50-fdcccd4bda03" ma:termSetId="919cebc2-c505-4154-acbe-cc463165d79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d0b4d4e3-5e6b-4cd2-b4f1-c2cfb07e87bd">
      <Value>67</Value>
      <Value>121</Value>
    </TaxCatchAll>
    <jca61ed375004124b06360e7e528af3a xmlns="d0b4d4e3-5e6b-4cd2-b4f1-c2cfb07e87bd">
      <Terms xmlns="http://schemas.microsoft.com/office/infopath/2007/PartnerControls">
        <TermInfo xmlns="http://schemas.microsoft.com/office/infopath/2007/PartnerControls">
          <TermName xmlns="http://schemas.microsoft.com/office/infopath/2007/PartnerControls">Chief Executive</TermName>
          <TermId xmlns="http://schemas.microsoft.com/office/infopath/2007/PartnerControls">633447c2-e641-4395-aa7b-ceff75759f6f</TermId>
        </TermInfo>
      </Terms>
    </jca61ed375004124b06360e7e528af3a>
    <a89ec2e881924649b56d136f417343cd xmlns="14b87bfc-89ff-4911-b9dc-f8526a62674a">
      <Terms xmlns="http://schemas.microsoft.com/office/infopath/2007/PartnerControls">
        <TermInfo xmlns="http://schemas.microsoft.com/office/infopath/2007/PartnerControls">
          <TermName xmlns="http://schemas.microsoft.com/office/infopath/2007/PartnerControls">Corporate MS Office Templates</TermName>
          <TermId xmlns="http://schemas.microsoft.com/office/infopath/2007/PartnerControls">3f449300-6e98-452a-b689-156cf1d47528</TermId>
        </TermInfo>
      </Terms>
    </a89ec2e881924649b56d136f417343cd>
  </documentManagement>
</p:properties>
</file>

<file path=customXml/itemProps1.xml><?xml version="1.0" encoding="utf-8"?>
<ds:datastoreItem xmlns:ds="http://schemas.openxmlformats.org/officeDocument/2006/customXml" ds:itemID="{1F22B4DD-BA0D-484A-B80F-7C5B085BBD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b4d4e3-5e6b-4cd2-b4f1-c2cfb07e87bd"/>
    <ds:schemaRef ds:uri="14b87bfc-89ff-4911-b9dc-f8526a6267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5C2F06-4567-4D3D-AA19-409DBB6B7D10}">
  <ds:schemaRefs>
    <ds:schemaRef ds:uri="http://schemas.microsoft.com/office/2006/metadata/longProperties"/>
  </ds:schemaRefs>
</ds:datastoreItem>
</file>

<file path=customXml/itemProps3.xml><?xml version="1.0" encoding="utf-8"?>
<ds:datastoreItem xmlns:ds="http://schemas.openxmlformats.org/officeDocument/2006/customXml" ds:itemID="{9BA0866C-3F97-4793-9252-7BD26143F629}">
  <ds:schemaRefs>
    <ds:schemaRef ds:uri="http://schemas.microsoft.com/sharepoint/v3/contenttype/forms"/>
  </ds:schemaRefs>
</ds:datastoreItem>
</file>

<file path=customXml/itemProps4.xml><?xml version="1.0" encoding="utf-8"?>
<ds:datastoreItem xmlns:ds="http://schemas.openxmlformats.org/officeDocument/2006/customXml" ds:itemID="{5AEB46BA-7B96-4354-84F0-58C683FDA2E2}">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14b87bfc-89ff-4911-b9dc-f8526a62674a"/>
    <ds:schemaRef ds:uri="http://schemas.openxmlformats.org/package/2006/metadata/core-properties"/>
    <ds:schemaRef ds:uri="http://purl.org/dc/terms/"/>
    <ds:schemaRef ds:uri="d0b4d4e3-5e6b-4cd2-b4f1-c2cfb07e87b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1105</TotalTime>
  <Words>512</Words>
  <Application>Microsoft Office PowerPoint</Application>
  <PresentationFormat>On-screen Show (4:3)</PresentationFormat>
  <Paragraphs>79</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Arial Bold</vt:lpstr>
      <vt:lpstr>Calibri</vt:lpstr>
      <vt:lpstr>Blank Presentation</vt:lpstr>
      <vt:lpstr>What is a School Street ? </vt:lpstr>
      <vt:lpstr>What is a School Street ?</vt:lpstr>
      <vt:lpstr>The journey from interest to launch:</vt:lpstr>
      <vt:lpstr>The role of a steward:</vt:lpstr>
      <vt:lpstr>Other help / Support:</vt:lpstr>
    </vt:vector>
  </TitlesOfParts>
  <Company>bradford met.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creator>Richard Briscoe</dc:creator>
  <cp:lastModifiedBy>Rebecca James</cp:lastModifiedBy>
  <cp:revision>109</cp:revision>
  <dcterms:created xsi:type="dcterms:W3CDTF">2011-07-14T13:34:17Z</dcterms:created>
  <dcterms:modified xsi:type="dcterms:W3CDTF">2026-01-09T12:36:07Z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ollupTag">
    <vt:lpwstr>121;#Corporate MS Office Templates|3f449300-6e98-452a-b689-156cf1d47528</vt:lpwstr>
  </property>
  <property fmtid="{D5CDD505-2E9C-101B-9397-08002B2CF9AE}" pid="3" name="BNDepartment">
    <vt:lpwstr>67;#Chief Executive|633447c2-e641-4395-aa7b-ceff75759f6f</vt:lpwstr>
  </property>
  <property fmtid="{D5CDD505-2E9C-101B-9397-08002B2CF9AE}" pid="4" name="ContentTypeId">
    <vt:lpwstr>0x010100BF21E284049E0B4E9C13BCEFF60FE20600DE18FF97D118AE449442E56ACEED7777</vt:lpwstr>
  </property>
</Properties>
</file>